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4" d="100"/>
          <a:sy n="64" d="100"/>
        </p:scale>
        <p:origin x="90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55B539-20A1-4862-A93E-5DC1AD9EB3D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E973D2B-D446-4FC6-952A-51071E57C64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6DF2B4E-F37E-4708-8DDB-CB208FE54133}"/>
              </a:ext>
            </a:extLst>
          </p:cNvPr>
          <p:cNvSpPr>
            <a:spLocks noGrp="1"/>
          </p:cNvSpPr>
          <p:nvPr>
            <p:ph type="dt" sz="half" idx="10"/>
          </p:nvPr>
        </p:nvSpPr>
        <p:spPr/>
        <p:txBody>
          <a:bodyPr/>
          <a:lstStyle/>
          <a:p>
            <a:fld id="{F5AFF538-1E78-4954-AF80-65E7CD0339C7}" type="datetimeFigureOut">
              <a:rPr lang="en-GB" smtClean="0"/>
              <a:t>05/07/2022</a:t>
            </a:fld>
            <a:endParaRPr lang="en-GB"/>
          </a:p>
        </p:txBody>
      </p:sp>
      <p:sp>
        <p:nvSpPr>
          <p:cNvPr id="5" name="Footer Placeholder 4">
            <a:extLst>
              <a:ext uri="{FF2B5EF4-FFF2-40B4-BE49-F238E27FC236}">
                <a16:creationId xmlns:a16="http://schemas.microsoft.com/office/drawing/2014/main" id="{29C240DC-02A4-4E03-B7A9-116A4F84C77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FCB9A8D-3342-4114-ABCD-38831E7D0967}"/>
              </a:ext>
            </a:extLst>
          </p:cNvPr>
          <p:cNvSpPr>
            <a:spLocks noGrp="1"/>
          </p:cNvSpPr>
          <p:nvPr>
            <p:ph type="sldNum" sz="quarter" idx="12"/>
          </p:nvPr>
        </p:nvSpPr>
        <p:spPr/>
        <p:txBody>
          <a:bodyPr/>
          <a:lstStyle/>
          <a:p>
            <a:fld id="{EB4B9F3D-D6B6-4CD6-89EB-6D4C97BF6B5B}" type="slidenum">
              <a:rPr lang="en-GB" smtClean="0"/>
              <a:t>‹#›</a:t>
            </a:fld>
            <a:endParaRPr lang="en-GB"/>
          </a:p>
        </p:txBody>
      </p:sp>
    </p:spTree>
    <p:extLst>
      <p:ext uri="{BB962C8B-B14F-4D97-AF65-F5344CB8AC3E}">
        <p14:creationId xmlns:p14="http://schemas.microsoft.com/office/powerpoint/2010/main" val="1683503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08A091-75E9-469A-9B78-0521C3C7543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3451AFC-4D2A-408F-82DB-B648A9B3A78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6CFD526-FC13-4D52-977A-2CA04313EDF2}"/>
              </a:ext>
            </a:extLst>
          </p:cNvPr>
          <p:cNvSpPr>
            <a:spLocks noGrp="1"/>
          </p:cNvSpPr>
          <p:nvPr>
            <p:ph type="dt" sz="half" idx="10"/>
          </p:nvPr>
        </p:nvSpPr>
        <p:spPr/>
        <p:txBody>
          <a:bodyPr/>
          <a:lstStyle/>
          <a:p>
            <a:fld id="{F5AFF538-1E78-4954-AF80-65E7CD0339C7}" type="datetimeFigureOut">
              <a:rPr lang="en-GB" smtClean="0"/>
              <a:t>05/07/2022</a:t>
            </a:fld>
            <a:endParaRPr lang="en-GB"/>
          </a:p>
        </p:txBody>
      </p:sp>
      <p:sp>
        <p:nvSpPr>
          <p:cNvPr id="5" name="Footer Placeholder 4">
            <a:extLst>
              <a:ext uri="{FF2B5EF4-FFF2-40B4-BE49-F238E27FC236}">
                <a16:creationId xmlns:a16="http://schemas.microsoft.com/office/drawing/2014/main" id="{21407E7E-A8CB-421A-94E1-767B6BE1B98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0F861AF-1976-44F5-8B85-AFEA5862C560}"/>
              </a:ext>
            </a:extLst>
          </p:cNvPr>
          <p:cNvSpPr>
            <a:spLocks noGrp="1"/>
          </p:cNvSpPr>
          <p:nvPr>
            <p:ph type="sldNum" sz="quarter" idx="12"/>
          </p:nvPr>
        </p:nvSpPr>
        <p:spPr/>
        <p:txBody>
          <a:bodyPr/>
          <a:lstStyle/>
          <a:p>
            <a:fld id="{EB4B9F3D-D6B6-4CD6-89EB-6D4C97BF6B5B}" type="slidenum">
              <a:rPr lang="en-GB" smtClean="0"/>
              <a:t>‹#›</a:t>
            </a:fld>
            <a:endParaRPr lang="en-GB"/>
          </a:p>
        </p:txBody>
      </p:sp>
    </p:spTree>
    <p:extLst>
      <p:ext uri="{BB962C8B-B14F-4D97-AF65-F5344CB8AC3E}">
        <p14:creationId xmlns:p14="http://schemas.microsoft.com/office/powerpoint/2010/main" val="2187928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DA11752-F8CD-470E-AE1D-DCDC00F281B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318C671-1D3F-4C43-9D34-F4FB1495692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07ECF9C-6A0F-46DA-957D-A8D8BC45EC2B}"/>
              </a:ext>
            </a:extLst>
          </p:cNvPr>
          <p:cNvSpPr>
            <a:spLocks noGrp="1"/>
          </p:cNvSpPr>
          <p:nvPr>
            <p:ph type="dt" sz="half" idx="10"/>
          </p:nvPr>
        </p:nvSpPr>
        <p:spPr/>
        <p:txBody>
          <a:bodyPr/>
          <a:lstStyle/>
          <a:p>
            <a:fld id="{F5AFF538-1E78-4954-AF80-65E7CD0339C7}" type="datetimeFigureOut">
              <a:rPr lang="en-GB" smtClean="0"/>
              <a:t>05/07/2022</a:t>
            </a:fld>
            <a:endParaRPr lang="en-GB"/>
          </a:p>
        </p:txBody>
      </p:sp>
      <p:sp>
        <p:nvSpPr>
          <p:cNvPr id="5" name="Footer Placeholder 4">
            <a:extLst>
              <a:ext uri="{FF2B5EF4-FFF2-40B4-BE49-F238E27FC236}">
                <a16:creationId xmlns:a16="http://schemas.microsoft.com/office/drawing/2014/main" id="{547F9793-4D4A-471C-A05E-BC62407C6B7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6289DDC-1687-4090-98F6-92E9DE6E6870}"/>
              </a:ext>
            </a:extLst>
          </p:cNvPr>
          <p:cNvSpPr>
            <a:spLocks noGrp="1"/>
          </p:cNvSpPr>
          <p:nvPr>
            <p:ph type="sldNum" sz="quarter" idx="12"/>
          </p:nvPr>
        </p:nvSpPr>
        <p:spPr/>
        <p:txBody>
          <a:bodyPr/>
          <a:lstStyle/>
          <a:p>
            <a:fld id="{EB4B9F3D-D6B6-4CD6-89EB-6D4C97BF6B5B}" type="slidenum">
              <a:rPr lang="en-GB" smtClean="0"/>
              <a:t>‹#›</a:t>
            </a:fld>
            <a:endParaRPr lang="en-GB"/>
          </a:p>
        </p:txBody>
      </p:sp>
    </p:spTree>
    <p:extLst>
      <p:ext uri="{BB962C8B-B14F-4D97-AF65-F5344CB8AC3E}">
        <p14:creationId xmlns:p14="http://schemas.microsoft.com/office/powerpoint/2010/main" val="17697614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1481D0-F171-40BA-A72E-C63C03B27A9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9569276-AD73-4058-945F-20FB7DD5252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7A6506B-8D2C-4FF8-A911-14C08AB8FE2A}"/>
              </a:ext>
            </a:extLst>
          </p:cNvPr>
          <p:cNvSpPr>
            <a:spLocks noGrp="1"/>
          </p:cNvSpPr>
          <p:nvPr>
            <p:ph type="dt" sz="half" idx="10"/>
          </p:nvPr>
        </p:nvSpPr>
        <p:spPr/>
        <p:txBody>
          <a:bodyPr/>
          <a:lstStyle/>
          <a:p>
            <a:fld id="{F5AFF538-1E78-4954-AF80-65E7CD0339C7}" type="datetimeFigureOut">
              <a:rPr lang="en-GB" smtClean="0"/>
              <a:t>05/07/2022</a:t>
            </a:fld>
            <a:endParaRPr lang="en-GB"/>
          </a:p>
        </p:txBody>
      </p:sp>
      <p:sp>
        <p:nvSpPr>
          <p:cNvPr id="5" name="Footer Placeholder 4">
            <a:extLst>
              <a:ext uri="{FF2B5EF4-FFF2-40B4-BE49-F238E27FC236}">
                <a16:creationId xmlns:a16="http://schemas.microsoft.com/office/drawing/2014/main" id="{12F25D3A-49B5-4F18-B626-999B4DF0BA2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2ED6F6C-374F-4238-869B-40ACB353A0FC}"/>
              </a:ext>
            </a:extLst>
          </p:cNvPr>
          <p:cNvSpPr>
            <a:spLocks noGrp="1"/>
          </p:cNvSpPr>
          <p:nvPr>
            <p:ph type="sldNum" sz="quarter" idx="12"/>
          </p:nvPr>
        </p:nvSpPr>
        <p:spPr/>
        <p:txBody>
          <a:bodyPr/>
          <a:lstStyle/>
          <a:p>
            <a:fld id="{EB4B9F3D-D6B6-4CD6-89EB-6D4C97BF6B5B}" type="slidenum">
              <a:rPr lang="en-GB" smtClean="0"/>
              <a:t>‹#›</a:t>
            </a:fld>
            <a:endParaRPr lang="en-GB"/>
          </a:p>
        </p:txBody>
      </p:sp>
    </p:spTree>
    <p:extLst>
      <p:ext uri="{BB962C8B-B14F-4D97-AF65-F5344CB8AC3E}">
        <p14:creationId xmlns:p14="http://schemas.microsoft.com/office/powerpoint/2010/main" val="41903946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37B20-475A-4E10-8224-E42EA36D6BC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2ED7E89-B0AF-4825-B0BA-809C9BE56A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C264209-2907-4317-9993-6F47782C0E0C}"/>
              </a:ext>
            </a:extLst>
          </p:cNvPr>
          <p:cNvSpPr>
            <a:spLocks noGrp="1"/>
          </p:cNvSpPr>
          <p:nvPr>
            <p:ph type="dt" sz="half" idx="10"/>
          </p:nvPr>
        </p:nvSpPr>
        <p:spPr/>
        <p:txBody>
          <a:bodyPr/>
          <a:lstStyle/>
          <a:p>
            <a:fld id="{F5AFF538-1E78-4954-AF80-65E7CD0339C7}" type="datetimeFigureOut">
              <a:rPr lang="en-GB" smtClean="0"/>
              <a:t>05/07/2022</a:t>
            </a:fld>
            <a:endParaRPr lang="en-GB"/>
          </a:p>
        </p:txBody>
      </p:sp>
      <p:sp>
        <p:nvSpPr>
          <p:cNvPr id="5" name="Footer Placeholder 4">
            <a:extLst>
              <a:ext uri="{FF2B5EF4-FFF2-40B4-BE49-F238E27FC236}">
                <a16:creationId xmlns:a16="http://schemas.microsoft.com/office/drawing/2014/main" id="{F3E77118-FE4A-4E38-AE47-9A010B808A7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68CED91-01FF-47BC-B60B-B9E78876C66F}"/>
              </a:ext>
            </a:extLst>
          </p:cNvPr>
          <p:cNvSpPr>
            <a:spLocks noGrp="1"/>
          </p:cNvSpPr>
          <p:nvPr>
            <p:ph type="sldNum" sz="quarter" idx="12"/>
          </p:nvPr>
        </p:nvSpPr>
        <p:spPr/>
        <p:txBody>
          <a:bodyPr/>
          <a:lstStyle/>
          <a:p>
            <a:fld id="{EB4B9F3D-D6B6-4CD6-89EB-6D4C97BF6B5B}" type="slidenum">
              <a:rPr lang="en-GB" smtClean="0"/>
              <a:t>‹#›</a:t>
            </a:fld>
            <a:endParaRPr lang="en-GB"/>
          </a:p>
        </p:txBody>
      </p:sp>
    </p:spTree>
    <p:extLst>
      <p:ext uri="{BB962C8B-B14F-4D97-AF65-F5344CB8AC3E}">
        <p14:creationId xmlns:p14="http://schemas.microsoft.com/office/powerpoint/2010/main" val="25239521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007EC3-5E03-424E-890E-71E2FF022A1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BB193C7-FB04-4DF6-9560-09562C80F08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610B1DC-95BE-4545-B876-E51C269FD24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6213634-D786-4DF2-8B54-C2699F64D8C4}"/>
              </a:ext>
            </a:extLst>
          </p:cNvPr>
          <p:cNvSpPr>
            <a:spLocks noGrp="1"/>
          </p:cNvSpPr>
          <p:nvPr>
            <p:ph type="dt" sz="half" idx="10"/>
          </p:nvPr>
        </p:nvSpPr>
        <p:spPr/>
        <p:txBody>
          <a:bodyPr/>
          <a:lstStyle/>
          <a:p>
            <a:fld id="{F5AFF538-1E78-4954-AF80-65E7CD0339C7}" type="datetimeFigureOut">
              <a:rPr lang="en-GB" smtClean="0"/>
              <a:t>05/07/2022</a:t>
            </a:fld>
            <a:endParaRPr lang="en-GB"/>
          </a:p>
        </p:txBody>
      </p:sp>
      <p:sp>
        <p:nvSpPr>
          <p:cNvPr id="6" name="Footer Placeholder 5">
            <a:extLst>
              <a:ext uri="{FF2B5EF4-FFF2-40B4-BE49-F238E27FC236}">
                <a16:creationId xmlns:a16="http://schemas.microsoft.com/office/drawing/2014/main" id="{E8AE82C3-22FC-48EB-8C53-7D851D97DD0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B68D6B7-A293-48CF-9545-36BE4BA1D51B}"/>
              </a:ext>
            </a:extLst>
          </p:cNvPr>
          <p:cNvSpPr>
            <a:spLocks noGrp="1"/>
          </p:cNvSpPr>
          <p:nvPr>
            <p:ph type="sldNum" sz="quarter" idx="12"/>
          </p:nvPr>
        </p:nvSpPr>
        <p:spPr/>
        <p:txBody>
          <a:bodyPr/>
          <a:lstStyle/>
          <a:p>
            <a:fld id="{EB4B9F3D-D6B6-4CD6-89EB-6D4C97BF6B5B}" type="slidenum">
              <a:rPr lang="en-GB" smtClean="0"/>
              <a:t>‹#›</a:t>
            </a:fld>
            <a:endParaRPr lang="en-GB"/>
          </a:p>
        </p:txBody>
      </p:sp>
    </p:spTree>
    <p:extLst>
      <p:ext uri="{BB962C8B-B14F-4D97-AF65-F5344CB8AC3E}">
        <p14:creationId xmlns:p14="http://schemas.microsoft.com/office/powerpoint/2010/main" val="12878843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21EE55-6905-4C2F-BF18-D4B3CA0A8C46}"/>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38592B9-C7C7-47A7-BF56-A6583699BFA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F924399-FE8D-4815-9BF6-9A11CF016EF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A2F9729-B8D9-4181-8D8A-2AD3FE1EE75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8C4C0F2-D5A6-4CFA-8DC7-730AF5F7EFA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678DDEA-58A6-4A12-A266-430EC6471E59}"/>
              </a:ext>
            </a:extLst>
          </p:cNvPr>
          <p:cNvSpPr>
            <a:spLocks noGrp="1"/>
          </p:cNvSpPr>
          <p:nvPr>
            <p:ph type="dt" sz="half" idx="10"/>
          </p:nvPr>
        </p:nvSpPr>
        <p:spPr/>
        <p:txBody>
          <a:bodyPr/>
          <a:lstStyle/>
          <a:p>
            <a:fld id="{F5AFF538-1E78-4954-AF80-65E7CD0339C7}" type="datetimeFigureOut">
              <a:rPr lang="en-GB" smtClean="0"/>
              <a:t>05/07/2022</a:t>
            </a:fld>
            <a:endParaRPr lang="en-GB"/>
          </a:p>
        </p:txBody>
      </p:sp>
      <p:sp>
        <p:nvSpPr>
          <p:cNvPr id="8" name="Footer Placeholder 7">
            <a:extLst>
              <a:ext uri="{FF2B5EF4-FFF2-40B4-BE49-F238E27FC236}">
                <a16:creationId xmlns:a16="http://schemas.microsoft.com/office/drawing/2014/main" id="{6B59BBD7-08E0-4242-9458-2EFF18E230D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5902206-D21C-4274-A4BA-5BE9F781F358}"/>
              </a:ext>
            </a:extLst>
          </p:cNvPr>
          <p:cNvSpPr>
            <a:spLocks noGrp="1"/>
          </p:cNvSpPr>
          <p:nvPr>
            <p:ph type="sldNum" sz="quarter" idx="12"/>
          </p:nvPr>
        </p:nvSpPr>
        <p:spPr/>
        <p:txBody>
          <a:bodyPr/>
          <a:lstStyle/>
          <a:p>
            <a:fld id="{EB4B9F3D-D6B6-4CD6-89EB-6D4C97BF6B5B}" type="slidenum">
              <a:rPr lang="en-GB" smtClean="0"/>
              <a:t>‹#›</a:t>
            </a:fld>
            <a:endParaRPr lang="en-GB"/>
          </a:p>
        </p:txBody>
      </p:sp>
    </p:spTree>
    <p:extLst>
      <p:ext uri="{BB962C8B-B14F-4D97-AF65-F5344CB8AC3E}">
        <p14:creationId xmlns:p14="http://schemas.microsoft.com/office/powerpoint/2010/main" val="19908342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D691E0-8309-4334-8F28-C8F5570C405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1131B23-C5E4-4F19-8EF3-C8F69F3903B4}"/>
              </a:ext>
            </a:extLst>
          </p:cNvPr>
          <p:cNvSpPr>
            <a:spLocks noGrp="1"/>
          </p:cNvSpPr>
          <p:nvPr>
            <p:ph type="dt" sz="half" idx="10"/>
          </p:nvPr>
        </p:nvSpPr>
        <p:spPr/>
        <p:txBody>
          <a:bodyPr/>
          <a:lstStyle/>
          <a:p>
            <a:fld id="{F5AFF538-1E78-4954-AF80-65E7CD0339C7}" type="datetimeFigureOut">
              <a:rPr lang="en-GB" smtClean="0"/>
              <a:t>05/07/2022</a:t>
            </a:fld>
            <a:endParaRPr lang="en-GB"/>
          </a:p>
        </p:txBody>
      </p:sp>
      <p:sp>
        <p:nvSpPr>
          <p:cNvPr id="4" name="Footer Placeholder 3">
            <a:extLst>
              <a:ext uri="{FF2B5EF4-FFF2-40B4-BE49-F238E27FC236}">
                <a16:creationId xmlns:a16="http://schemas.microsoft.com/office/drawing/2014/main" id="{D527101B-A094-4CCC-8881-90C371E15B6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D1AAEDA-4C27-43BB-95CF-85665308462C}"/>
              </a:ext>
            </a:extLst>
          </p:cNvPr>
          <p:cNvSpPr>
            <a:spLocks noGrp="1"/>
          </p:cNvSpPr>
          <p:nvPr>
            <p:ph type="sldNum" sz="quarter" idx="12"/>
          </p:nvPr>
        </p:nvSpPr>
        <p:spPr/>
        <p:txBody>
          <a:bodyPr/>
          <a:lstStyle/>
          <a:p>
            <a:fld id="{EB4B9F3D-D6B6-4CD6-89EB-6D4C97BF6B5B}" type="slidenum">
              <a:rPr lang="en-GB" smtClean="0"/>
              <a:t>‹#›</a:t>
            </a:fld>
            <a:endParaRPr lang="en-GB"/>
          </a:p>
        </p:txBody>
      </p:sp>
    </p:spTree>
    <p:extLst>
      <p:ext uri="{BB962C8B-B14F-4D97-AF65-F5344CB8AC3E}">
        <p14:creationId xmlns:p14="http://schemas.microsoft.com/office/powerpoint/2010/main" val="30246615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8C3BE9D-8DE6-4E25-9154-D99966380E13}"/>
              </a:ext>
            </a:extLst>
          </p:cNvPr>
          <p:cNvSpPr>
            <a:spLocks noGrp="1"/>
          </p:cNvSpPr>
          <p:nvPr>
            <p:ph type="dt" sz="half" idx="10"/>
          </p:nvPr>
        </p:nvSpPr>
        <p:spPr/>
        <p:txBody>
          <a:bodyPr/>
          <a:lstStyle/>
          <a:p>
            <a:fld id="{F5AFF538-1E78-4954-AF80-65E7CD0339C7}" type="datetimeFigureOut">
              <a:rPr lang="en-GB" smtClean="0"/>
              <a:t>05/07/2022</a:t>
            </a:fld>
            <a:endParaRPr lang="en-GB"/>
          </a:p>
        </p:txBody>
      </p:sp>
      <p:sp>
        <p:nvSpPr>
          <p:cNvPr id="3" name="Footer Placeholder 2">
            <a:extLst>
              <a:ext uri="{FF2B5EF4-FFF2-40B4-BE49-F238E27FC236}">
                <a16:creationId xmlns:a16="http://schemas.microsoft.com/office/drawing/2014/main" id="{B7767B4B-95DB-478C-A276-98E51A9A8F46}"/>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A3D43B8-6A04-4E4C-9862-9709E217ED9D}"/>
              </a:ext>
            </a:extLst>
          </p:cNvPr>
          <p:cNvSpPr>
            <a:spLocks noGrp="1"/>
          </p:cNvSpPr>
          <p:nvPr>
            <p:ph type="sldNum" sz="quarter" idx="12"/>
          </p:nvPr>
        </p:nvSpPr>
        <p:spPr/>
        <p:txBody>
          <a:bodyPr/>
          <a:lstStyle/>
          <a:p>
            <a:fld id="{EB4B9F3D-D6B6-4CD6-89EB-6D4C97BF6B5B}" type="slidenum">
              <a:rPr lang="en-GB" smtClean="0"/>
              <a:t>‹#›</a:t>
            </a:fld>
            <a:endParaRPr lang="en-GB"/>
          </a:p>
        </p:txBody>
      </p:sp>
    </p:spTree>
    <p:extLst>
      <p:ext uri="{BB962C8B-B14F-4D97-AF65-F5344CB8AC3E}">
        <p14:creationId xmlns:p14="http://schemas.microsoft.com/office/powerpoint/2010/main" val="13872124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D1EEC5-F79D-4D1E-B859-0CCBD93318F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00217F2-B508-4577-9971-C5E9D0BDF36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30FE0FE-2AAB-48D1-8855-39359AECAD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9F123E-CF35-4596-A129-38B09899D8FC}"/>
              </a:ext>
            </a:extLst>
          </p:cNvPr>
          <p:cNvSpPr>
            <a:spLocks noGrp="1"/>
          </p:cNvSpPr>
          <p:nvPr>
            <p:ph type="dt" sz="half" idx="10"/>
          </p:nvPr>
        </p:nvSpPr>
        <p:spPr/>
        <p:txBody>
          <a:bodyPr/>
          <a:lstStyle/>
          <a:p>
            <a:fld id="{F5AFF538-1E78-4954-AF80-65E7CD0339C7}" type="datetimeFigureOut">
              <a:rPr lang="en-GB" smtClean="0"/>
              <a:t>05/07/2022</a:t>
            </a:fld>
            <a:endParaRPr lang="en-GB"/>
          </a:p>
        </p:txBody>
      </p:sp>
      <p:sp>
        <p:nvSpPr>
          <p:cNvPr id="6" name="Footer Placeholder 5">
            <a:extLst>
              <a:ext uri="{FF2B5EF4-FFF2-40B4-BE49-F238E27FC236}">
                <a16:creationId xmlns:a16="http://schemas.microsoft.com/office/drawing/2014/main" id="{83A7EC8C-D191-4CC4-A20E-B44A16D613F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D28BF54-3CEE-4320-8551-DDA1976FBD12}"/>
              </a:ext>
            </a:extLst>
          </p:cNvPr>
          <p:cNvSpPr>
            <a:spLocks noGrp="1"/>
          </p:cNvSpPr>
          <p:nvPr>
            <p:ph type="sldNum" sz="quarter" idx="12"/>
          </p:nvPr>
        </p:nvSpPr>
        <p:spPr/>
        <p:txBody>
          <a:bodyPr/>
          <a:lstStyle/>
          <a:p>
            <a:fld id="{EB4B9F3D-D6B6-4CD6-89EB-6D4C97BF6B5B}" type="slidenum">
              <a:rPr lang="en-GB" smtClean="0"/>
              <a:t>‹#›</a:t>
            </a:fld>
            <a:endParaRPr lang="en-GB"/>
          </a:p>
        </p:txBody>
      </p:sp>
    </p:spTree>
    <p:extLst>
      <p:ext uri="{BB962C8B-B14F-4D97-AF65-F5344CB8AC3E}">
        <p14:creationId xmlns:p14="http://schemas.microsoft.com/office/powerpoint/2010/main" val="27649004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2A8C53-15B8-47BA-8675-9A2AF78D789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885F438-9F15-4920-B47E-3E01C47E71B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56510A1-FB76-48F9-B79C-28FB250753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EAC069C-7DE9-47B9-B378-4EA5FB3CB3EF}"/>
              </a:ext>
            </a:extLst>
          </p:cNvPr>
          <p:cNvSpPr>
            <a:spLocks noGrp="1"/>
          </p:cNvSpPr>
          <p:nvPr>
            <p:ph type="dt" sz="half" idx="10"/>
          </p:nvPr>
        </p:nvSpPr>
        <p:spPr/>
        <p:txBody>
          <a:bodyPr/>
          <a:lstStyle/>
          <a:p>
            <a:fld id="{F5AFF538-1E78-4954-AF80-65E7CD0339C7}" type="datetimeFigureOut">
              <a:rPr lang="en-GB" smtClean="0"/>
              <a:t>05/07/2022</a:t>
            </a:fld>
            <a:endParaRPr lang="en-GB"/>
          </a:p>
        </p:txBody>
      </p:sp>
      <p:sp>
        <p:nvSpPr>
          <p:cNvPr id="6" name="Footer Placeholder 5">
            <a:extLst>
              <a:ext uri="{FF2B5EF4-FFF2-40B4-BE49-F238E27FC236}">
                <a16:creationId xmlns:a16="http://schemas.microsoft.com/office/drawing/2014/main" id="{EFB4024E-719B-4017-9A77-BB3CDEB7E1E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080CE87-446B-45AF-9A6A-DDE48B5BFD3F}"/>
              </a:ext>
            </a:extLst>
          </p:cNvPr>
          <p:cNvSpPr>
            <a:spLocks noGrp="1"/>
          </p:cNvSpPr>
          <p:nvPr>
            <p:ph type="sldNum" sz="quarter" idx="12"/>
          </p:nvPr>
        </p:nvSpPr>
        <p:spPr/>
        <p:txBody>
          <a:bodyPr/>
          <a:lstStyle/>
          <a:p>
            <a:fld id="{EB4B9F3D-D6B6-4CD6-89EB-6D4C97BF6B5B}" type="slidenum">
              <a:rPr lang="en-GB" smtClean="0"/>
              <a:t>‹#›</a:t>
            </a:fld>
            <a:endParaRPr lang="en-GB"/>
          </a:p>
        </p:txBody>
      </p:sp>
    </p:spTree>
    <p:extLst>
      <p:ext uri="{BB962C8B-B14F-4D97-AF65-F5344CB8AC3E}">
        <p14:creationId xmlns:p14="http://schemas.microsoft.com/office/powerpoint/2010/main" val="9172553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DF33AB4-ACA5-49BC-9810-FF3CCBE8CD2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00C8F29-4211-49B4-AD32-29A9922E40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67056B5-0789-47EC-8CDC-FD5489DE0FA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AFF538-1E78-4954-AF80-65E7CD0339C7}" type="datetimeFigureOut">
              <a:rPr lang="en-GB" smtClean="0"/>
              <a:t>05/07/2022</a:t>
            </a:fld>
            <a:endParaRPr lang="en-GB"/>
          </a:p>
        </p:txBody>
      </p:sp>
      <p:sp>
        <p:nvSpPr>
          <p:cNvPr id="5" name="Footer Placeholder 4">
            <a:extLst>
              <a:ext uri="{FF2B5EF4-FFF2-40B4-BE49-F238E27FC236}">
                <a16:creationId xmlns:a16="http://schemas.microsoft.com/office/drawing/2014/main" id="{CECB810E-8DCA-43D2-B5B1-DD50C61331C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F1CE8ECF-2D95-4949-B318-861313078DD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4B9F3D-D6B6-4CD6-89EB-6D4C97BF6B5B}" type="slidenum">
              <a:rPr lang="en-GB" smtClean="0"/>
              <a:t>‹#›</a:t>
            </a:fld>
            <a:endParaRPr lang="en-GB"/>
          </a:p>
        </p:txBody>
      </p:sp>
      <p:sp>
        <p:nvSpPr>
          <p:cNvPr id="7" name="MSIPCMContentMarking" descr="{&quot;HashCode&quot;:-2130211288,&quot;Placement&quot;:&quot;Header&quot;,&quot;Top&quot;:0.0,&quot;Left&quot;:770.990051,&quot;SlideWidth&quot;:960,&quot;SlideHeight&quot;:540}">
            <a:extLst>
              <a:ext uri="{FF2B5EF4-FFF2-40B4-BE49-F238E27FC236}">
                <a16:creationId xmlns:a16="http://schemas.microsoft.com/office/drawing/2014/main" id="{90FCF3B3-ADC0-48B8-AA3B-3A5175324C01}"/>
              </a:ext>
            </a:extLst>
          </p:cNvPr>
          <p:cNvSpPr txBox="1"/>
          <p:nvPr userDrawn="1"/>
        </p:nvSpPr>
        <p:spPr>
          <a:xfrm>
            <a:off x="9791574" y="0"/>
            <a:ext cx="2400426" cy="262344"/>
          </a:xfrm>
          <a:prstGeom prst="rect">
            <a:avLst/>
          </a:prstGeom>
          <a:noFill/>
        </p:spPr>
        <p:txBody>
          <a:bodyPr vert="horz" wrap="square" lIns="0" tIns="0" rIns="0" bIns="0" rtlCol="0" anchor="ctr" anchorCtr="1">
            <a:spAutoFit/>
          </a:bodyPr>
          <a:lstStyle/>
          <a:p>
            <a:pPr algn="r">
              <a:spcBef>
                <a:spcPts val="0"/>
              </a:spcBef>
              <a:spcAft>
                <a:spcPts val="0"/>
              </a:spcAft>
            </a:pPr>
            <a:r>
              <a:rPr lang="en-GB" sz="1000">
                <a:solidFill>
                  <a:srgbClr val="FF8C00"/>
                </a:solidFill>
                <a:latin typeface="Calibri" panose="020F0502020204030204" pitchFamily="34" charset="0"/>
              </a:rPr>
              <a:t>Information Classification: CONTROLLED</a:t>
            </a:r>
          </a:p>
        </p:txBody>
      </p:sp>
    </p:spTree>
    <p:extLst>
      <p:ext uri="{BB962C8B-B14F-4D97-AF65-F5344CB8AC3E}">
        <p14:creationId xmlns:p14="http://schemas.microsoft.com/office/powerpoint/2010/main" val="31094069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5B32A67F-3598-4A13-8552-DA884FFCCE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BCC55ACC-A2F6-403C-A3A4-D59B3734D4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57312" y="381000"/>
            <a:ext cx="6334689" cy="6477000"/>
          </a:xfrm>
          <a:custGeom>
            <a:avLst/>
            <a:gdLst>
              <a:gd name="connsiteX0" fmla="*/ 3561588 w 6334689"/>
              <a:gd name="connsiteY0" fmla="*/ 0 h 6477000"/>
              <a:gd name="connsiteX1" fmla="*/ 6309883 w 6334689"/>
              <a:gd name="connsiteY1" fmla="*/ 1296087 h 6477000"/>
              <a:gd name="connsiteX2" fmla="*/ 6334689 w 6334689"/>
              <a:gd name="connsiteY2" fmla="*/ 1329261 h 6477000"/>
              <a:gd name="connsiteX3" fmla="*/ 6334689 w 6334689"/>
              <a:gd name="connsiteY3" fmla="*/ 5793916 h 6477000"/>
              <a:gd name="connsiteX4" fmla="*/ 6309883 w 6334689"/>
              <a:gd name="connsiteY4" fmla="*/ 5827089 h 6477000"/>
              <a:gd name="connsiteX5" fmla="*/ 5760467 w 6334689"/>
              <a:gd name="connsiteY5" fmla="*/ 6363539 h 6477000"/>
              <a:gd name="connsiteX6" fmla="*/ 5607796 w 6334689"/>
              <a:gd name="connsiteY6" fmla="*/ 6477000 h 6477000"/>
              <a:gd name="connsiteX7" fmla="*/ 1519571 w 6334689"/>
              <a:gd name="connsiteY7" fmla="*/ 6477000 h 6477000"/>
              <a:gd name="connsiteX8" fmla="*/ 1296088 w 6334689"/>
              <a:gd name="connsiteY8" fmla="*/ 6309883 h 6477000"/>
              <a:gd name="connsiteX9" fmla="*/ 0 w 6334689"/>
              <a:gd name="connsiteY9" fmla="*/ 3561588 h 6477000"/>
              <a:gd name="connsiteX10" fmla="*/ 3561588 w 6334689"/>
              <a:gd name="connsiteY10" fmla="*/ 0 h 6477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334689" h="6477000">
                <a:moveTo>
                  <a:pt x="3561588" y="0"/>
                </a:moveTo>
                <a:cubicBezTo>
                  <a:pt x="4668032" y="0"/>
                  <a:pt x="5656635" y="504534"/>
                  <a:pt x="6309883" y="1296087"/>
                </a:cubicBezTo>
                <a:lnTo>
                  <a:pt x="6334689" y="1329261"/>
                </a:lnTo>
                <a:lnTo>
                  <a:pt x="6334689" y="5793916"/>
                </a:lnTo>
                <a:lnTo>
                  <a:pt x="6309883" y="5827089"/>
                </a:lnTo>
                <a:cubicBezTo>
                  <a:pt x="6146571" y="6024977"/>
                  <a:pt x="5962299" y="6204927"/>
                  <a:pt x="5760467" y="6363539"/>
                </a:cubicBezTo>
                <a:lnTo>
                  <a:pt x="5607796" y="6477000"/>
                </a:lnTo>
                <a:lnTo>
                  <a:pt x="1519571" y="6477000"/>
                </a:lnTo>
                <a:lnTo>
                  <a:pt x="1296088" y="6309883"/>
                </a:lnTo>
                <a:cubicBezTo>
                  <a:pt x="504535" y="5656635"/>
                  <a:pt x="0" y="4668032"/>
                  <a:pt x="0" y="3561588"/>
                </a:cubicBezTo>
                <a:cubicBezTo>
                  <a:pt x="0" y="1594577"/>
                  <a:pt x="1594577" y="0"/>
                  <a:pt x="3561588" y="0"/>
                </a:cubicBez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Freeform: Shape 14">
            <a:extLst>
              <a:ext uri="{FF2B5EF4-FFF2-40B4-BE49-F238E27FC236}">
                <a16:creationId xmlns:a16="http://schemas.microsoft.com/office/drawing/2014/main" id="{598EBA13-C937-430B-9523-439FE21096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21086" y="544777"/>
            <a:ext cx="6170914" cy="6313225"/>
          </a:xfrm>
          <a:custGeom>
            <a:avLst/>
            <a:gdLst>
              <a:gd name="connsiteX0" fmla="*/ 3397813 w 6170914"/>
              <a:gd name="connsiteY0" fmla="*/ 0 h 6313225"/>
              <a:gd name="connsiteX1" fmla="*/ 6019731 w 6170914"/>
              <a:gd name="connsiteY1" fmla="*/ 1236489 h 6313225"/>
              <a:gd name="connsiteX2" fmla="*/ 6170914 w 6170914"/>
              <a:gd name="connsiteY2" fmla="*/ 1438663 h 6313225"/>
              <a:gd name="connsiteX3" fmla="*/ 6170914 w 6170914"/>
              <a:gd name="connsiteY3" fmla="*/ 5356963 h 6313225"/>
              <a:gd name="connsiteX4" fmla="*/ 6019731 w 6170914"/>
              <a:gd name="connsiteY4" fmla="*/ 5559138 h 6313225"/>
              <a:gd name="connsiteX5" fmla="*/ 5194591 w 6170914"/>
              <a:gd name="connsiteY5" fmla="*/ 6282226 h 6313225"/>
              <a:gd name="connsiteX6" fmla="*/ 5141791 w 6170914"/>
              <a:gd name="connsiteY6" fmla="*/ 6313225 h 6313225"/>
              <a:gd name="connsiteX7" fmla="*/ 1659199 w 6170914"/>
              <a:gd name="connsiteY7" fmla="*/ 6313225 h 6313225"/>
              <a:gd name="connsiteX8" fmla="*/ 1498064 w 6170914"/>
              <a:gd name="connsiteY8" fmla="*/ 6215333 h 6313225"/>
              <a:gd name="connsiteX9" fmla="*/ 0 w 6170914"/>
              <a:gd name="connsiteY9" fmla="*/ 3397813 h 6313225"/>
              <a:gd name="connsiteX10" fmla="*/ 3397813 w 6170914"/>
              <a:gd name="connsiteY10" fmla="*/ 0 h 63132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170914" h="6313225">
                <a:moveTo>
                  <a:pt x="3397813" y="0"/>
                </a:moveTo>
                <a:cubicBezTo>
                  <a:pt x="4453378" y="0"/>
                  <a:pt x="5396522" y="481334"/>
                  <a:pt x="6019731" y="1236489"/>
                </a:cubicBezTo>
                <a:lnTo>
                  <a:pt x="6170914" y="1438663"/>
                </a:lnTo>
                <a:lnTo>
                  <a:pt x="6170914" y="5356963"/>
                </a:lnTo>
                <a:lnTo>
                  <a:pt x="6019731" y="5559138"/>
                </a:lnTo>
                <a:cubicBezTo>
                  <a:pt x="5786028" y="5842321"/>
                  <a:pt x="5507333" y="6086998"/>
                  <a:pt x="5194591" y="6282226"/>
                </a:cubicBezTo>
                <a:lnTo>
                  <a:pt x="5141791" y="6313225"/>
                </a:lnTo>
                <a:lnTo>
                  <a:pt x="1659199" y="6313225"/>
                </a:lnTo>
                <a:lnTo>
                  <a:pt x="1498064" y="6215333"/>
                </a:lnTo>
                <a:cubicBezTo>
                  <a:pt x="594240" y="5604721"/>
                  <a:pt x="0" y="4570663"/>
                  <a:pt x="0" y="3397813"/>
                </a:cubicBezTo>
                <a:cubicBezTo>
                  <a:pt x="0" y="1521253"/>
                  <a:pt x="1521253" y="0"/>
                  <a:pt x="3397813"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icture 4" descr="CORMAC (@CORMACltd) | Twitter">
            <a:extLst>
              <a:ext uri="{FF2B5EF4-FFF2-40B4-BE49-F238E27FC236}">
                <a16:creationId xmlns:a16="http://schemas.microsoft.com/office/drawing/2014/main" id="{9F2B0DA5-B7DB-4C6C-B5C4-A96CE462420A}"/>
              </a:ext>
            </a:extLst>
          </p:cNvPr>
          <p:cNvPicPr>
            <a:picLocks noChangeAspect="1"/>
          </p:cNvPicPr>
          <p:nvPr/>
        </p:nvPicPr>
        <p:blipFill rotWithShape="1">
          <a:blip r:embed="rId2"/>
          <a:srcRect t="40062" b="40386"/>
          <a:stretch/>
        </p:blipFill>
        <p:spPr>
          <a:xfrm>
            <a:off x="7210421" y="4012706"/>
            <a:ext cx="4333875" cy="847359"/>
          </a:xfrm>
          <a:prstGeom prst="rect">
            <a:avLst/>
          </a:prstGeom>
          <a:solidFill>
            <a:srgbClr val="FFFFFF">
              <a:shade val="85000"/>
            </a:srgbClr>
          </a:solidFill>
        </p:spPr>
      </p:pic>
      <p:sp>
        <p:nvSpPr>
          <p:cNvPr id="6" name="TextBox 5">
            <a:extLst>
              <a:ext uri="{FF2B5EF4-FFF2-40B4-BE49-F238E27FC236}">
                <a16:creationId xmlns:a16="http://schemas.microsoft.com/office/drawing/2014/main" id="{471F4D73-8BA3-497E-B857-9D10A8A50C3A}"/>
              </a:ext>
            </a:extLst>
          </p:cNvPr>
          <p:cNvSpPr txBox="1"/>
          <p:nvPr/>
        </p:nvSpPr>
        <p:spPr>
          <a:xfrm>
            <a:off x="7090619" y="1788509"/>
            <a:ext cx="4573475" cy="2113569"/>
          </a:xfrm>
          <a:prstGeom prst="rect">
            <a:avLst/>
          </a:prstGeom>
        </p:spPr>
        <p:txBody>
          <a:bodyPr vert="horz" lIns="91440" tIns="45720" rIns="91440" bIns="45720" rtlCol="0" anchor="t">
            <a:normAutofit/>
          </a:bodyPr>
          <a:lstStyle/>
          <a:p>
            <a:pPr algn="ctr">
              <a:lnSpc>
                <a:spcPct val="90000"/>
              </a:lnSpc>
              <a:spcBef>
                <a:spcPct val="0"/>
              </a:spcBef>
              <a:spcAft>
                <a:spcPts val="600"/>
              </a:spcAft>
            </a:pPr>
            <a:r>
              <a:rPr lang="en-US" sz="3600" kern="1200" dirty="0">
                <a:latin typeface="Abadi" panose="020B0604020104020204" pitchFamily="34" charset="0"/>
                <a:ea typeface="+mj-ea"/>
                <a:cs typeface="+mj-cs"/>
              </a:rPr>
              <a:t>Role Profile </a:t>
            </a:r>
          </a:p>
        </p:txBody>
      </p:sp>
      <p:sp>
        <p:nvSpPr>
          <p:cNvPr id="7" name="TextBox 6">
            <a:extLst>
              <a:ext uri="{FF2B5EF4-FFF2-40B4-BE49-F238E27FC236}">
                <a16:creationId xmlns:a16="http://schemas.microsoft.com/office/drawing/2014/main" id="{E98685E2-8636-40A0-8158-95C0D9EEEC25}"/>
              </a:ext>
            </a:extLst>
          </p:cNvPr>
          <p:cNvSpPr txBox="1"/>
          <p:nvPr/>
        </p:nvSpPr>
        <p:spPr>
          <a:xfrm>
            <a:off x="6695755" y="2621877"/>
            <a:ext cx="5363201" cy="1200329"/>
          </a:xfrm>
          <a:prstGeom prst="rect">
            <a:avLst/>
          </a:prstGeom>
          <a:noFill/>
        </p:spPr>
        <p:txBody>
          <a:bodyPr wrap="square" rtlCol="0">
            <a:spAutoFit/>
          </a:bodyPr>
          <a:lstStyle/>
          <a:p>
            <a:pPr algn="ctr"/>
            <a:r>
              <a:rPr lang="en-GB" sz="3600" dirty="0">
                <a:latin typeface="Abadi" panose="020B0604020104020204" pitchFamily="34" charset="0"/>
              </a:rPr>
              <a:t>Design Lead</a:t>
            </a:r>
          </a:p>
          <a:p>
            <a:pPr algn="ctr"/>
            <a:r>
              <a:rPr lang="en-GB" sz="3600" dirty="0">
                <a:latin typeface="Abadi" panose="020B0604020104020204" pitchFamily="34" charset="0"/>
              </a:rPr>
              <a:t>Infrastructure 000368 </a:t>
            </a:r>
          </a:p>
        </p:txBody>
      </p:sp>
      <p:sp>
        <p:nvSpPr>
          <p:cNvPr id="8" name="TextBox 7">
            <a:extLst>
              <a:ext uri="{FF2B5EF4-FFF2-40B4-BE49-F238E27FC236}">
                <a16:creationId xmlns:a16="http://schemas.microsoft.com/office/drawing/2014/main" id="{4786CAF5-57F7-4FCC-8A91-8840F202D451}"/>
              </a:ext>
            </a:extLst>
          </p:cNvPr>
          <p:cNvSpPr txBox="1"/>
          <p:nvPr/>
        </p:nvSpPr>
        <p:spPr>
          <a:xfrm>
            <a:off x="389845" y="117693"/>
            <a:ext cx="5241397" cy="7725192"/>
          </a:xfrm>
          <a:prstGeom prst="rect">
            <a:avLst/>
          </a:prstGeom>
          <a:noFill/>
        </p:spPr>
        <p:txBody>
          <a:bodyPr wrap="square" rtlCol="0">
            <a:spAutoFit/>
          </a:bodyPr>
          <a:lstStyle/>
          <a:p>
            <a:r>
              <a:rPr lang="en-GB" sz="2400" dirty="0">
                <a:solidFill>
                  <a:schemeClr val="bg1"/>
                </a:solidFill>
                <a:latin typeface="Abadi" panose="020B0604020104020204" pitchFamily="34" charset="0"/>
              </a:rPr>
              <a:t>Principal Responsibilities;</a:t>
            </a:r>
          </a:p>
          <a:p>
            <a:pPr marL="285750" indent="-285750">
              <a:buFont typeface="Arial" panose="020B0604020202020204" pitchFamily="34" charset="0"/>
              <a:buChar char="•"/>
            </a:pPr>
            <a:endParaRPr lang="en-GB" sz="1200" dirty="0">
              <a:solidFill>
                <a:schemeClr val="bg1"/>
              </a:solidFill>
              <a:latin typeface="Abadi" panose="020B0604020104020204" pitchFamily="34" charset="0"/>
            </a:endParaRPr>
          </a:p>
          <a:p>
            <a:pPr marL="285750" indent="-285750">
              <a:buFont typeface="Arial" panose="020B0604020202020204" pitchFamily="34" charset="0"/>
              <a:buChar char="•"/>
            </a:pPr>
            <a:r>
              <a:rPr lang="en-GB" sz="1200" dirty="0">
                <a:solidFill>
                  <a:schemeClr val="bg1"/>
                </a:solidFill>
                <a:latin typeface="Abadi" panose="020B0604020104020204" pitchFamily="34" charset="0"/>
              </a:rPr>
              <a:t>To take the primary role and responsibility to deliver to the agreed project scope, including managing your own workload, supervising and mentoring your team, and coordinating with the wider CORMAC and client team members.</a:t>
            </a:r>
          </a:p>
          <a:p>
            <a:pPr marL="285750" indent="-285750">
              <a:buFont typeface="Arial" panose="020B0604020202020204" pitchFamily="34" charset="0"/>
              <a:buChar char="•"/>
            </a:pPr>
            <a:endParaRPr lang="en-GB" sz="1200" dirty="0">
              <a:solidFill>
                <a:schemeClr val="bg1"/>
              </a:solidFill>
              <a:latin typeface="Abadi" panose="020B0604020104020204" pitchFamily="34" charset="0"/>
            </a:endParaRPr>
          </a:p>
          <a:p>
            <a:pPr marL="285750" indent="-285750">
              <a:buFont typeface="Arial" panose="020B0604020202020204" pitchFamily="34" charset="0"/>
              <a:buChar char="•"/>
            </a:pPr>
            <a:r>
              <a:rPr lang="en-GB" sz="1200" dirty="0">
                <a:solidFill>
                  <a:schemeClr val="bg1"/>
                </a:solidFill>
                <a:latin typeface="Abadi" panose="020B0604020104020204" pitchFamily="34" charset="0"/>
              </a:rPr>
              <a:t>To support in the implementation of our new Design Processes and ensure full compliance </a:t>
            </a:r>
          </a:p>
          <a:p>
            <a:pPr marL="285750" indent="-285750">
              <a:buFont typeface="Arial" panose="020B0604020202020204" pitchFamily="34" charset="0"/>
              <a:buChar char="•"/>
            </a:pPr>
            <a:endParaRPr lang="en-GB" sz="1200" dirty="0">
              <a:solidFill>
                <a:schemeClr val="bg1"/>
              </a:solidFill>
              <a:latin typeface="Abadi" panose="020B0604020104020204" pitchFamily="34" charset="0"/>
            </a:endParaRPr>
          </a:p>
          <a:p>
            <a:pPr marL="285750" indent="-285750">
              <a:buFont typeface="Arial" panose="020B0604020202020204" pitchFamily="34" charset="0"/>
              <a:buChar char="•"/>
            </a:pPr>
            <a:r>
              <a:rPr lang="en-GB" sz="1200" dirty="0">
                <a:solidFill>
                  <a:schemeClr val="bg1"/>
                </a:solidFill>
                <a:latin typeface="Abadi" panose="020B0604020104020204" pitchFamily="34" charset="0"/>
              </a:rPr>
              <a:t>To assist the Design Delivery Managers to manage the CORMAC design resource across the business unit to successfully deliver project outcomes through resource forecasting within your work stream or project. </a:t>
            </a:r>
          </a:p>
          <a:p>
            <a:pPr marL="285750" indent="-285750">
              <a:buFont typeface="Arial" panose="020B0604020202020204" pitchFamily="34" charset="0"/>
              <a:buChar char="•"/>
            </a:pPr>
            <a:endParaRPr lang="en-GB" sz="1200" dirty="0">
              <a:solidFill>
                <a:schemeClr val="bg1"/>
              </a:solidFill>
              <a:latin typeface="Abadi" panose="020B0604020104020204" pitchFamily="34" charset="0"/>
            </a:endParaRPr>
          </a:p>
          <a:p>
            <a:pPr marL="285750" indent="-285750">
              <a:buFont typeface="Arial" panose="020B0604020202020204" pitchFamily="34" charset="0"/>
              <a:buChar char="•"/>
            </a:pPr>
            <a:r>
              <a:rPr lang="en-GB" sz="1200" dirty="0">
                <a:solidFill>
                  <a:schemeClr val="bg1"/>
                </a:solidFill>
                <a:latin typeface="Abadi" panose="020B0604020104020204" pitchFamily="34" charset="0"/>
              </a:rPr>
              <a:t>Establish a positive and profitable relationship with all key stakeholders ensuring good communication, and securing repeat business within a given work stream.</a:t>
            </a:r>
          </a:p>
          <a:p>
            <a:endParaRPr lang="en-GB" sz="1200" dirty="0">
              <a:solidFill>
                <a:schemeClr val="bg1"/>
              </a:solidFill>
              <a:latin typeface="Abadi" panose="020B0604020104020204" pitchFamily="34" charset="0"/>
            </a:endParaRPr>
          </a:p>
          <a:p>
            <a:pPr marL="285750" indent="-285750">
              <a:buFont typeface="Arial" panose="020B0604020202020204" pitchFamily="34" charset="0"/>
              <a:buChar char="•"/>
            </a:pPr>
            <a:r>
              <a:rPr lang="en-GB" sz="1200" dirty="0">
                <a:solidFill>
                  <a:schemeClr val="bg1"/>
                </a:solidFill>
                <a:latin typeface="Abadi" panose="020B0604020104020204" pitchFamily="34" charset="0"/>
              </a:rPr>
              <a:t>Help to identify and develop affordable innovative and low carbon solutions. Raise awareness and drive solutions that eliminate and / or minimise carbon.</a:t>
            </a:r>
          </a:p>
          <a:p>
            <a:r>
              <a:rPr lang="en-GB" sz="1200" dirty="0">
                <a:solidFill>
                  <a:schemeClr val="bg1"/>
                </a:solidFill>
                <a:latin typeface="Abadi" panose="020B0604020104020204" pitchFamily="34" charset="0"/>
              </a:rPr>
              <a:t> </a:t>
            </a:r>
          </a:p>
          <a:p>
            <a:pPr marL="285750" indent="-285750">
              <a:buFont typeface="Arial" panose="020B0604020202020204" pitchFamily="34" charset="0"/>
              <a:buChar char="•"/>
            </a:pPr>
            <a:r>
              <a:rPr lang="en-GB" sz="1200" dirty="0">
                <a:solidFill>
                  <a:schemeClr val="bg1"/>
                </a:solidFill>
                <a:latin typeface="Abadi" panose="020B0604020104020204" pitchFamily="34" charset="0"/>
              </a:rPr>
              <a:t>Ensuring work streams/projects are managed through programme, and commercial governance including producing project cost to complete forecasts</a:t>
            </a:r>
          </a:p>
          <a:p>
            <a:pPr marL="285750" indent="-285750">
              <a:buFont typeface="Arial" panose="020B0604020202020204" pitchFamily="34" charset="0"/>
              <a:buChar char="•"/>
            </a:pPr>
            <a:endParaRPr lang="en-GB" sz="1200" dirty="0">
              <a:solidFill>
                <a:schemeClr val="bg1"/>
              </a:solidFill>
              <a:latin typeface="Abadi" panose="020B0604020104020204" pitchFamily="34" charset="0"/>
            </a:endParaRPr>
          </a:p>
          <a:p>
            <a:pPr marL="285750" indent="-285750">
              <a:buFont typeface="Arial" panose="020B0604020202020204" pitchFamily="34" charset="0"/>
              <a:buChar char="•"/>
            </a:pPr>
            <a:r>
              <a:rPr lang="en-GB" sz="1200" dirty="0">
                <a:solidFill>
                  <a:schemeClr val="bg1"/>
                </a:solidFill>
                <a:latin typeface="Abadi" panose="020B0604020104020204" pitchFamily="34" charset="0"/>
              </a:rPr>
              <a:t>Assist in the expansion of our in-house delivery capabilities to place less reliance on outsourcing of key services</a:t>
            </a:r>
          </a:p>
          <a:p>
            <a:endParaRPr lang="en-GB" sz="1200" dirty="0">
              <a:solidFill>
                <a:schemeClr val="bg1"/>
              </a:solidFill>
              <a:latin typeface="Abadi" panose="020B0604020104020204" pitchFamily="34" charset="0"/>
            </a:endParaRPr>
          </a:p>
          <a:p>
            <a:pPr marL="285750" indent="-285750">
              <a:buFont typeface="Arial" panose="020B0604020202020204" pitchFamily="34" charset="0"/>
              <a:buChar char="•"/>
            </a:pPr>
            <a:r>
              <a:rPr lang="en-GB" sz="1200" dirty="0">
                <a:solidFill>
                  <a:schemeClr val="bg1"/>
                </a:solidFill>
                <a:latin typeface="Abadi" panose="020B0604020104020204" pitchFamily="34" charset="0"/>
              </a:rPr>
              <a:t>Contribute to positive working environment to ensure Cormac is seen as an aspirational employer</a:t>
            </a:r>
          </a:p>
          <a:p>
            <a:endParaRPr lang="en-GB" sz="1200" dirty="0">
              <a:solidFill>
                <a:schemeClr val="bg1"/>
              </a:solidFill>
              <a:latin typeface="Abadi" panose="020B0604020104020204" pitchFamily="34" charset="0"/>
            </a:endParaRPr>
          </a:p>
          <a:p>
            <a:pPr marL="285750" indent="-285750">
              <a:buFont typeface="Arial" panose="020B0604020202020204" pitchFamily="34" charset="0"/>
              <a:buChar char="•"/>
            </a:pPr>
            <a:r>
              <a:rPr lang="en-GB" sz="1200" dirty="0">
                <a:solidFill>
                  <a:schemeClr val="bg1"/>
                </a:solidFill>
                <a:latin typeface="Abadi" panose="020B0604020104020204" pitchFamily="34" charset="0"/>
              </a:rPr>
              <a:t>Support training and continuous professional development of yourself and your team.</a:t>
            </a:r>
          </a:p>
          <a:p>
            <a:endParaRPr lang="en-GB" sz="1600" dirty="0">
              <a:solidFill>
                <a:schemeClr val="bg1"/>
              </a:solidFill>
              <a:latin typeface="Abadi" panose="020B0604020104020204" pitchFamily="34" charset="0"/>
            </a:endParaRPr>
          </a:p>
          <a:p>
            <a:pPr marL="285750" indent="-285750">
              <a:buFont typeface="Arial" panose="020B0604020202020204" pitchFamily="34" charset="0"/>
              <a:buChar char="•"/>
            </a:pPr>
            <a:r>
              <a:rPr lang="en-GB" sz="1200" dirty="0">
                <a:solidFill>
                  <a:schemeClr val="bg1"/>
                </a:solidFill>
                <a:latin typeface="Abadi" panose="020B0604020104020204" pitchFamily="34" charset="0"/>
              </a:rPr>
              <a:t>Timely completion of bi-annual performance (PGT) review for yourself and your team.</a:t>
            </a:r>
          </a:p>
          <a:p>
            <a:r>
              <a:rPr lang="en-GB" sz="2400" dirty="0">
                <a:solidFill>
                  <a:schemeClr val="bg1"/>
                </a:solidFill>
                <a:latin typeface="Abadi" panose="020B0604020104020204" pitchFamily="34" charset="0"/>
              </a:rPr>
              <a:t> </a:t>
            </a:r>
          </a:p>
        </p:txBody>
      </p:sp>
    </p:spTree>
    <p:extLst>
      <p:ext uri="{BB962C8B-B14F-4D97-AF65-F5344CB8AC3E}">
        <p14:creationId xmlns:p14="http://schemas.microsoft.com/office/powerpoint/2010/main" val="27770379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86CC705C-E97D-4F43-8775-F6DE7F2A36A0}"/>
              </a:ext>
            </a:extLst>
          </p:cNvPr>
          <p:cNvGraphicFramePr>
            <a:graphicFrameLocks noGrp="1"/>
          </p:cNvGraphicFramePr>
          <p:nvPr>
            <p:extLst>
              <p:ext uri="{D42A27DB-BD31-4B8C-83A1-F6EECF244321}">
                <p14:modId xmlns:p14="http://schemas.microsoft.com/office/powerpoint/2010/main" val="345591842"/>
              </p:ext>
            </p:extLst>
          </p:nvPr>
        </p:nvGraphicFramePr>
        <p:xfrm>
          <a:off x="166467" y="411480"/>
          <a:ext cx="11859066" cy="6035040"/>
        </p:xfrm>
        <a:graphic>
          <a:graphicData uri="http://schemas.openxmlformats.org/drawingml/2006/table">
            <a:tbl>
              <a:tblPr firstRow="1" bandRow="1">
                <a:tableStyleId>{00A15C55-8517-42AA-B614-E9B94910E393}</a:tableStyleId>
              </a:tblPr>
              <a:tblGrid>
                <a:gridCol w="3610495">
                  <a:extLst>
                    <a:ext uri="{9D8B030D-6E8A-4147-A177-3AD203B41FA5}">
                      <a16:colId xmlns:a16="http://schemas.microsoft.com/office/drawing/2014/main" val="139261855"/>
                    </a:ext>
                  </a:extLst>
                </a:gridCol>
                <a:gridCol w="2679327">
                  <a:extLst>
                    <a:ext uri="{9D8B030D-6E8A-4147-A177-3AD203B41FA5}">
                      <a16:colId xmlns:a16="http://schemas.microsoft.com/office/drawing/2014/main" val="148588877"/>
                    </a:ext>
                  </a:extLst>
                </a:gridCol>
                <a:gridCol w="3318712">
                  <a:extLst>
                    <a:ext uri="{9D8B030D-6E8A-4147-A177-3AD203B41FA5}">
                      <a16:colId xmlns:a16="http://schemas.microsoft.com/office/drawing/2014/main" val="2226775328"/>
                    </a:ext>
                  </a:extLst>
                </a:gridCol>
                <a:gridCol w="2250532">
                  <a:extLst>
                    <a:ext uri="{9D8B030D-6E8A-4147-A177-3AD203B41FA5}">
                      <a16:colId xmlns:a16="http://schemas.microsoft.com/office/drawing/2014/main" val="1000922728"/>
                    </a:ext>
                  </a:extLst>
                </a:gridCol>
              </a:tblGrid>
              <a:tr h="370840">
                <a:tc>
                  <a:txBody>
                    <a:bodyPr/>
                    <a:lstStyle/>
                    <a:p>
                      <a:r>
                        <a:rPr lang="en-GB" dirty="0"/>
                        <a:t>Key Objectives of the Role</a:t>
                      </a:r>
                    </a:p>
                  </a:txBody>
                  <a:tcPr/>
                </a:tc>
                <a:tc>
                  <a:txBody>
                    <a:bodyPr/>
                    <a:lstStyle/>
                    <a:p>
                      <a:r>
                        <a:rPr lang="en-GB" dirty="0"/>
                        <a:t>Measure </a:t>
                      </a:r>
                    </a:p>
                  </a:txBody>
                  <a:tcPr/>
                </a:tc>
                <a:tc>
                  <a:txBody>
                    <a:bodyPr/>
                    <a:lstStyle/>
                    <a:p>
                      <a:r>
                        <a:rPr lang="en-GB" dirty="0"/>
                        <a:t>Alignment to Business Objectives </a:t>
                      </a:r>
                    </a:p>
                  </a:txBody>
                  <a:tcPr/>
                </a:tc>
                <a:tc>
                  <a:txBody>
                    <a:bodyPr/>
                    <a:lstStyle/>
                    <a:p>
                      <a:r>
                        <a:rPr lang="en-GB" dirty="0"/>
                        <a:t>Reports To </a:t>
                      </a:r>
                    </a:p>
                  </a:txBody>
                  <a:tcPr/>
                </a:tc>
                <a:extLst>
                  <a:ext uri="{0D108BD9-81ED-4DB2-BD59-A6C34878D82A}">
                    <a16:rowId xmlns:a16="http://schemas.microsoft.com/office/drawing/2014/main" val="4161852092"/>
                  </a:ext>
                </a:extLst>
              </a:tr>
              <a:tr h="370840">
                <a:tc>
                  <a:txBody>
                    <a:bodyPr/>
                    <a:lstStyle/>
                    <a:p>
                      <a:r>
                        <a:rPr lang="en-GB" sz="1300" dirty="0">
                          <a:latin typeface="Abadi" panose="020B0604020104020204" pitchFamily="34" charset="0"/>
                        </a:rPr>
                        <a:t>Business Plan Margin and Revenue is delivered </a:t>
                      </a:r>
                    </a:p>
                    <a:p>
                      <a:r>
                        <a:rPr lang="en-GB" sz="1300" dirty="0">
                          <a:latin typeface="Abadi" panose="020B0604020104020204" pitchFamily="34" charset="0"/>
                        </a:rPr>
                        <a:t>Consultancy £1.6m 13.3% from £12.25m </a:t>
                      </a:r>
                    </a:p>
                  </a:txBody>
                  <a:tcPr/>
                </a:tc>
                <a:tc>
                  <a:txBody>
                    <a:bodyPr/>
                    <a:lstStyle/>
                    <a:p>
                      <a:r>
                        <a:rPr lang="en-GB" sz="1300" dirty="0">
                          <a:latin typeface="Abadi" panose="020B0604020104020204" pitchFamily="34" charset="0"/>
                        </a:rPr>
                        <a:t>Assessed against certified Annual Accounts </a:t>
                      </a:r>
                    </a:p>
                  </a:txBody>
                  <a:tcPr/>
                </a:tc>
                <a:tc>
                  <a:txBody>
                    <a:bodyPr/>
                    <a:lstStyle/>
                    <a:p>
                      <a:r>
                        <a:rPr lang="en-GB" sz="1300" dirty="0">
                          <a:latin typeface="Abadi" panose="020B0604020104020204" pitchFamily="34" charset="0"/>
                        </a:rPr>
                        <a:t>Achievement of 21/22 Business Plan, and longer term 4 year business plan </a:t>
                      </a:r>
                    </a:p>
                  </a:txBody>
                  <a:tcPr/>
                </a:tc>
                <a:tc rowSpan="2">
                  <a:txBody>
                    <a:bodyPr/>
                    <a:lstStyle/>
                    <a:p>
                      <a:r>
                        <a:rPr lang="en-GB" sz="1300" dirty="0">
                          <a:latin typeface="Abadi" panose="020B0604020104020204" pitchFamily="34" charset="0"/>
                        </a:rPr>
                        <a:t>Design Delivery Manager</a:t>
                      </a:r>
                    </a:p>
                  </a:txBody>
                  <a:tcPr/>
                </a:tc>
                <a:extLst>
                  <a:ext uri="{0D108BD9-81ED-4DB2-BD59-A6C34878D82A}">
                    <a16:rowId xmlns:a16="http://schemas.microsoft.com/office/drawing/2014/main" val="1628100831"/>
                  </a:ext>
                </a:extLst>
              </a:tr>
              <a:tr h="370840">
                <a:tc>
                  <a:txBody>
                    <a:bodyPr/>
                    <a:lstStyle/>
                    <a:p>
                      <a:r>
                        <a:rPr lang="en-GB" sz="1300" dirty="0">
                          <a:latin typeface="Abadi" panose="020B0604020104020204" pitchFamily="34" charset="0"/>
                        </a:rPr>
                        <a:t>Average DSO of 52 Days or less </a:t>
                      </a:r>
                    </a:p>
                  </a:txBody>
                  <a:tcPr/>
                </a:tc>
                <a:tc>
                  <a:txBody>
                    <a:bodyPr/>
                    <a:lstStyle/>
                    <a:p>
                      <a:r>
                        <a:rPr lang="en-GB" sz="1300" dirty="0">
                          <a:latin typeface="Abadi" panose="020B0604020104020204" pitchFamily="34" charset="0"/>
                        </a:rPr>
                        <a:t>Through the monthly assessment of WIP and Debt this is;</a:t>
                      </a:r>
                    </a:p>
                    <a:p>
                      <a:pPr marL="285750" indent="-285750">
                        <a:buFont typeface="Arial" panose="020B0604020202020204" pitchFamily="34" charset="0"/>
                        <a:buChar char="•"/>
                      </a:pPr>
                      <a:r>
                        <a:rPr lang="en-GB" sz="1300" dirty="0">
                          <a:latin typeface="Abadi" panose="020B0604020104020204" pitchFamily="34" charset="0"/>
                        </a:rPr>
                        <a:t>Monitored monthly </a:t>
                      </a:r>
                    </a:p>
                    <a:p>
                      <a:pPr marL="285750" indent="-285750">
                        <a:buFont typeface="Arial" panose="020B0604020202020204" pitchFamily="34" charset="0"/>
                        <a:buChar char="•"/>
                      </a:pPr>
                      <a:r>
                        <a:rPr lang="en-GB" sz="1300" dirty="0">
                          <a:latin typeface="Abadi" panose="020B0604020104020204" pitchFamily="34" charset="0"/>
                        </a:rPr>
                        <a:t>Assessed as Success or failure annually.  </a:t>
                      </a:r>
                    </a:p>
                  </a:txBody>
                  <a:tcPr/>
                </a:tc>
                <a:tc>
                  <a:txBody>
                    <a:bodyPr/>
                    <a:lstStyle/>
                    <a:p>
                      <a:r>
                        <a:rPr lang="en-GB" sz="1300" dirty="0">
                          <a:latin typeface="Abadi" panose="020B0604020104020204" pitchFamily="34" charset="0"/>
                        </a:rPr>
                        <a:t>Reduction in interest paid to treasury to support achieving the full year margin target.</a:t>
                      </a:r>
                    </a:p>
                  </a:txBody>
                  <a:tcPr/>
                </a:tc>
                <a:tc vMerge="1">
                  <a:txBody>
                    <a:bodyPr/>
                    <a:lstStyle/>
                    <a:p>
                      <a:endParaRPr lang="en-GB" sz="1400" dirty="0">
                        <a:latin typeface="Abadi" panose="020B0604020104020204" pitchFamily="34" charset="0"/>
                      </a:endParaRPr>
                    </a:p>
                  </a:txBody>
                  <a:tcPr/>
                </a:tc>
                <a:extLst>
                  <a:ext uri="{0D108BD9-81ED-4DB2-BD59-A6C34878D82A}">
                    <a16:rowId xmlns:a16="http://schemas.microsoft.com/office/drawing/2014/main" val="1150241112"/>
                  </a:ext>
                </a:extLst>
              </a:tr>
              <a:tr h="173892">
                <a:tc>
                  <a:txBody>
                    <a:bodyPr/>
                    <a:lstStyle/>
                    <a:p>
                      <a:r>
                        <a:rPr lang="en-GB" sz="1300" dirty="0">
                          <a:latin typeface="Abadi" panose="020B0604020104020204" pitchFamily="34" charset="0"/>
                        </a:rPr>
                        <a:t>WIP is never more than equal to or &lt; 1 months average revenue at all times </a:t>
                      </a:r>
                    </a:p>
                  </a:txBody>
                  <a:tcPr/>
                </a:tc>
                <a:tc>
                  <a:txBody>
                    <a:bodyPr/>
                    <a:lstStyle/>
                    <a:p>
                      <a:r>
                        <a:rPr lang="en-GB" sz="1300" dirty="0">
                          <a:latin typeface="Abadi" panose="020B0604020104020204" pitchFamily="34" charset="0"/>
                        </a:rPr>
                        <a:t>WIP is reflected against the monthly Revenue Figure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dirty="0">
                          <a:latin typeface="Abadi" panose="020B0604020104020204" pitchFamily="34" charset="0"/>
                        </a:rPr>
                        <a:t>Reduction in interest paid to treasury to support achieving the full year margin target.</a:t>
                      </a:r>
                    </a:p>
                  </a:txBody>
                  <a:tcPr/>
                </a:tc>
                <a:tc>
                  <a:txBody>
                    <a:bodyPr/>
                    <a:lstStyle/>
                    <a:p>
                      <a:r>
                        <a:rPr lang="en-GB" sz="1800" b="1" dirty="0">
                          <a:solidFill>
                            <a:schemeClr val="bg1"/>
                          </a:solidFill>
                          <a:latin typeface="+mn-lt"/>
                        </a:rPr>
                        <a:t>Key Reports </a:t>
                      </a:r>
                    </a:p>
                  </a:txBody>
                  <a:tcPr>
                    <a:solidFill>
                      <a:srgbClr val="FFC000"/>
                    </a:solidFill>
                  </a:tcPr>
                </a:tc>
                <a:extLst>
                  <a:ext uri="{0D108BD9-81ED-4DB2-BD59-A6C34878D82A}">
                    <a16:rowId xmlns:a16="http://schemas.microsoft.com/office/drawing/2014/main" val="2943140723"/>
                  </a:ext>
                </a:extLst>
              </a:tr>
              <a:tr h="370840">
                <a:tc>
                  <a:txBody>
                    <a:bodyPr/>
                    <a:lstStyle/>
                    <a:p>
                      <a:r>
                        <a:rPr lang="en-GB" sz="1300" dirty="0"/>
                        <a:t>Minimum outturn margin (x%) achieved on all schemes or Projects </a:t>
                      </a:r>
                    </a:p>
                  </a:txBody>
                  <a:tcPr/>
                </a:tc>
                <a:tc>
                  <a:txBody>
                    <a:bodyPr/>
                    <a:lstStyle/>
                    <a:p>
                      <a:r>
                        <a:rPr lang="en-GB" sz="1300" dirty="0">
                          <a:latin typeface="Abadi" panose="020B0604020104020204" pitchFamily="34" charset="0"/>
                        </a:rPr>
                        <a:t>Assessed against each schemes certified final account </a:t>
                      </a:r>
                    </a:p>
                  </a:txBody>
                  <a:tcPr/>
                </a:tc>
                <a:tc>
                  <a:txBody>
                    <a:bodyPr/>
                    <a:lstStyle/>
                    <a:p>
                      <a:r>
                        <a:rPr lang="en-GB" sz="1300" dirty="0">
                          <a:latin typeface="Abadi" panose="020B0604020104020204" pitchFamily="34" charset="0"/>
                        </a:rPr>
                        <a:t>Achievement of 21/22 Business Plan, and longer term 4 year business plan. </a:t>
                      </a:r>
                    </a:p>
                  </a:txBody>
                  <a:tcPr/>
                </a:tc>
                <a:tc rowSpan="4">
                  <a:txBody>
                    <a:bodyPr/>
                    <a:lstStyle/>
                    <a:p>
                      <a:pPr marL="285750" indent="-285750">
                        <a:buFont typeface="Arial" panose="020B0604020202020204" pitchFamily="34" charset="0"/>
                        <a:buChar char="•"/>
                      </a:pPr>
                      <a:r>
                        <a:rPr lang="en-GB" sz="1300" dirty="0">
                          <a:latin typeface="Abadi" panose="020B0604020104020204" pitchFamily="34" charset="0"/>
                        </a:rPr>
                        <a:t>Designers</a:t>
                      </a:r>
                    </a:p>
                    <a:p>
                      <a:pPr marL="285750" indent="-285750">
                        <a:buFont typeface="Arial" panose="020B0604020202020204" pitchFamily="34" charset="0"/>
                        <a:buChar char="•"/>
                      </a:pPr>
                      <a:r>
                        <a:rPr lang="en-GB" sz="1300" dirty="0">
                          <a:latin typeface="Abadi" panose="020B0604020104020204" pitchFamily="34" charset="0"/>
                        </a:rPr>
                        <a:t>Design Techs</a:t>
                      </a:r>
                    </a:p>
                    <a:p>
                      <a:pPr marL="285750" indent="-285750">
                        <a:buFont typeface="Arial" panose="020B0604020202020204" pitchFamily="34" charset="0"/>
                        <a:buChar char="•"/>
                      </a:pPr>
                      <a:r>
                        <a:rPr lang="en-GB" sz="1300" dirty="0">
                          <a:latin typeface="Abadi" panose="020B0604020104020204" pitchFamily="34" charset="0"/>
                        </a:rPr>
                        <a:t>Design Apprentices </a:t>
                      </a:r>
                    </a:p>
                    <a:p>
                      <a:endParaRPr lang="en-GB" sz="1300" dirty="0">
                        <a:latin typeface="Abadi" panose="020B0604020104020204" pitchFamily="34" charset="0"/>
                      </a:endParaRPr>
                    </a:p>
                  </a:txBody>
                  <a:tcPr/>
                </a:tc>
                <a:extLst>
                  <a:ext uri="{0D108BD9-81ED-4DB2-BD59-A6C34878D82A}">
                    <a16:rowId xmlns:a16="http://schemas.microsoft.com/office/drawing/2014/main" val="3297689763"/>
                  </a:ext>
                </a:extLst>
              </a:tr>
              <a:tr h="370840">
                <a:tc>
                  <a:txBody>
                    <a:bodyPr/>
                    <a:lstStyle/>
                    <a:p>
                      <a:r>
                        <a:rPr lang="en-GB" sz="1300" dirty="0"/>
                        <a:t>All active schemes have a compliant and complete order in place. </a:t>
                      </a:r>
                    </a:p>
                  </a:txBody>
                  <a:tcPr/>
                </a:tc>
                <a:tc>
                  <a:txBody>
                    <a:bodyPr/>
                    <a:lstStyle/>
                    <a:p>
                      <a:r>
                        <a:rPr lang="en-GB" sz="1300" dirty="0">
                          <a:latin typeface="Abadi" panose="020B0604020104020204" pitchFamily="34" charset="0"/>
                        </a:rPr>
                        <a:t>No outstanding Revenue beyond 61 Days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dirty="0">
                          <a:latin typeface="Abadi" panose="020B0604020104020204" pitchFamily="34" charset="0"/>
                        </a:rPr>
                        <a:t>Reduction in interest paid to treasury to support achieving the full year margin target.</a:t>
                      </a:r>
                    </a:p>
                  </a:txBody>
                  <a:tcPr/>
                </a:tc>
                <a:tc vMerge="1">
                  <a:txBody>
                    <a:bodyPr/>
                    <a:lstStyle/>
                    <a:p>
                      <a:endParaRPr lang="en-GB" sz="1400" dirty="0">
                        <a:latin typeface="Abadi" panose="020B0604020104020204" pitchFamily="34" charset="0"/>
                      </a:endParaRPr>
                    </a:p>
                  </a:txBody>
                  <a:tcPr/>
                </a:tc>
                <a:extLst>
                  <a:ext uri="{0D108BD9-81ED-4DB2-BD59-A6C34878D82A}">
                    <a16:rowId xmlns:a16="http://schemas.microsoft.com/office/drawing/2014/main" val="768916321"/>
                  </a:ext>
                </a:extLst>
              </a:tr>
              <a:tr h="370840">
                <a:tc>
                  <a:txBody>
                    <a:bodyPr/>
                    <a:lstStyle/>
                    <a:p>
                      <a:r>
                        <a:rPr lang="en-GB" sz="1300" dirty="0"/>
                        <a:t>Staff retention is managed through timely completion of PGT`s and regular informal Staff Reviews.</a:t>
                      </a:r>
                    </a:p>
                  </a:txBody>
                  <a:tcPr/>
                </a:tc>
                <a:tc>
                  <a:txBody>
                    <a:bodyPr/>
                    <a:lstStyle/>
                    <a:p>
                      <a:r>
                        <a:rPr lang="en-GB" sz="1300" dirty="0">
                          <a:latin typeface="Abadi" panose="020B0604020104020204" pitchFamily="34" charset="0"/>
                        </a:rPr>
                        <a:t>Net staff attrition amongst the Commercial Team is = /&lt;1% Annually </a:t>
                      </a:r>
                    </a:p>
                  </a:txBody>
                  <a:tcPr/>
                </a:tc>
                <a:tc>
                  <a:txBody>
                    <a:bodyPr/>
                    <a:lstStyle/>
                    <a:p>
                      <a:endParaRPr lang="en-GB" sz="1300" dirty="0">
                        <a:latin typeface="Abadi" panose="020B0604020104020204" pitchFamily="34" charset="0"/>
                      </a:endParaRPr>
                    </a:p>
                  </a:txBody>
                  <a:tcPr/>
                </a:tc>
                <a:tc vMerge="1">
                  <a:txBody>
                    <a:bodyPr/>
                    <a:lstStyle/>
                    <a:p>
                      <a:endParaRPr lang="en-GB" sz="1400" dirty="0">
                        <a:latin typeface="Abadi" panose="020B0604020104020204" pitchFamily="34" charset="0"/>
                      </a:endParaRPr>
                    </a:p>
                  </a:txBody>
                  <a:tcPr/>
                </a:tc>
                <a:extLst>
                  <a:ext uri="{0D108BD9-81ED-4DB2-BD59-A6C34878D82A}">
                    <a16:rowId xmlns:a16="http://schemas.microsoft.com/office/drawing/2014/main" val="1569592342"/>
                  </a:ext>
                </a:extLst>
              </a:tr>
              <a:tr h="370840">
                <a:tc>
                  <a:txBody>
                    <a:bodyPr/>
                    <a:lstStyle/>
                    <a:p>
                      <a:r>
                        <a:rPr lang="en-GB" sz="1300" dirty="0"/>
                        <a:t>Staff Retention and Attracting Talent to ensure Cormac is “Fit for the Future”</a:t>
                      </a:r>
                    </a:p>
                  </a:txBody>
                  <a:tcPr/>
                </a:tc>
                <a:tc>
                  <a:txBody>
                    <a:bodyPr/>
                    <a:lstStyle/>
                    <a:p>
                      <a:r>
                        <a:rPr lang="en-GB" sz="1300" dirty="0"/>
                        <a:t>Employment Engagement Survey </a:t>
                      </a:r>
                    </a:p>
                    <a:p>
                      <a:pPr marL="285750" indent="-285750">
                        <a:buFont typeface="Arial" panose="020B0604020202020204" pitchFamily="34" charset="0"/>
                        <a:buChar char="•"/>
                      </a:pPr>
                      <a:r>
                        <a:rPr lang="en-GB" sz="1300" dirty="0"/>
                        <a:t>70% Cross Business Target </a:t>
                      </a:r>
                    </a:p>
                    <a:p>
                      <a:pPr marL="285750" indent="-285750">
                        <a:buFont typeface="Arial" panose="020B0604020202020204" pitchFamily="34" charset="0"/>
                        <a:buChar char="•"/>
                      </a:pPr>
                      <a:r>
                        <a:rPr lang="en-GB" sz="1300" dirty="0"/>
                        <a:t>100% of Commercial Employees have goals measured through </a:t>
                      </a:r>
                      <a:r>
                        <a:rPr lang="en-GB" sz="1300" dirty="0" err="1"/>
                        <a:t>CorHcm</a:t>
                      </a:r>
                      <a:r>
                        <a:rPr lang="en-GB" sz="1300" dirty="0"/>
                        <a:t> </a:t>
                      </a:r>
                    </a:p>
                    <a:p>
                      <a:endParaRPr lang="en-GB" sz="1300" dirty="0">
                        <a:latin typeface="Abadi" panose="020B0604020104020204" pitchFamily="34" charset="0"/>
                      </a:endParaRPr>
                    </a:p>
                  </a:txBody>
                  <a:tcPr/>
                </a:tc>
                <a:tc>
                  <a:txBody>
                    <a:bodyPr/>
                    <a:lstStyle/>
                    <a:p>
                      <a:r>
                        <a:rPr lang="en-GB" sz="1300" dirty="0">
                          <a:latin typeface="Abadi" panose="020B0604020104020204" pitchFamily="34" charset="0"/>
                        </a:rPr>
                        <a:t>Achievement of 21/22 Business Plan, and longer term 4 year business plan. </a:t>
                      </a:r>
                    </a:p>
                  </a:txBody>
                  <a:tcPr/>
                </a:tc>
                <a:tc vMerge="1">
                  <a:txBody>
                    <a:bodyPr/>
                    <a:lstStyle/>
                    <a:p>
                      <a:endParaRPr lang="en-GB" sz="1200" dirty="0">
                        <a:latin typeface="Abadi" panose="020B0604020104020204" pitchFamily="34" charset="0"/>
                      </a:endParaRPr>
                    </a:p>
                  </a:txBody>
                  <a:tcPr/>
                </a:tc>
                <a:extLst>
                  <a:ext uri="{0D108BD9-81ED-4DB2-BD59-A6C34878D82A}">
                    <a16:rowId xmlns:a16="http://schemas.microsoft.com/office/drawing/2014/main" val="1975849453"/>
                  </a:ext>
                </a:extLst>
              </a:tr>
            </a:tbl>
          </a:graphicData>
        </a:graphic>
      </p:graphicFrame>
    </p:spTree>
    <p:extLst>
      <p:ext uri="{BB962C8B-B14F-4D97-AF65-F5344CB8AC3E}">
        <p14:creationId xmlns:p14="http://schemas.microsoft.com/office/powerpoint/2010/main" val="8254843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16818</TotalTime>
  <Words>501</Words>
  <Application>Microsoft Office PowerPoint</Application>
  <PresentationFormat>Widescreen</PresentationFormat>
  <Paragraphs>59</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Abadi</vt:lpstr>
      <vt:lpstr>Arial</vt:lpstr>
      <vt:lpstr>Calibri</vt:lpstr>
      <vt:lpstr>Calibri Light</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Mark Rands</dc:creator>
  <cp:lastModifiedBy>Sarah Banbury</cp:lastModifiedBy>
  <cp:revision>30</cp:revision>
  <dcterms:created xsi:type="dcterms:W3CDTF">2021-11-03T20:51:56Z</dcterms:created>
  <dcterms:modified xsi:type="dcterms:W3CDTF">2022-07-05T12:22:15Z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65bade86-969a-4cfc-8d70-99d1f0adeaba_Enabled">
    <vt:lpwstr>true</vt:lpwstr>
  </property>
  <property fmtid="{D5CDD505-2E9C-101B-9397-08002B2CF9AE}" pid="3" name="MSIP_Label_65bade86-969a-4cfc-8d70-99d1f0adeaba_SetDate">
    <vt:lpwstr>2022-07-05T12:22:15Z</vt:lpwstr>
  </property>
  <property fmtid="{D5CDD505-2E9C-101B-9397-08002B2CF9AE}" pid="4" name="MSIP_Label_65bade86-969a-4cfc-8d70-99d1f0adeaba_Method">
    <vt:lpwstr>Standard</vt:lpwstr>
  </property>
  <property fmtid="{D5CDD505-2E9C-101B-9397-08002B2CF9AE}" pid="5" name="MSIP_Label_65bade86-969a-4cfc-8d70-99d1f0adeaba_Name">
    <vt:lpwstr>65bade86-969a-4cfc-8d70-99d1f0adeaba</vt:lpwstr>
  </property>
  <property fmtid="{D5CDD505-2E9C-101B-9397-08002B2CF9AE}" pid="6" name="MSIP_Label_65bade86-969a-4cfc-8d70-99d1f0adeaba_SiteId">
    <vt:lpwstr>efaa16aa-d1de-4d58-ba2e-2833fdfdd29f</vt:lpwstr>
  </property>
  <property fmtid="{D5CDD505-2E9C-101B-9397-08002B2CF9AE}" pid="7" name="MSIP_Label_65bade86-969a-4cfc-8d70-99d1f0adeaba_ActionId">
    <vt:lpwstr>6206beae-1940-4024-bd00-daafc916f860</vt:lpwstr>
  </property>
  <property fmtid="{D5CDD505-2E9C-101B-9397-08002B2CF9AE}" pid="8" name="MSIP_Label_65bade86-969a-4cfc-8d70-99d1f0adeaba_ContentBits">
    <vt:lpwstr>1</vt:lpwstr>
  </property>
</Properties>
</file>